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  <p:sldMasterId id="2147483687" r:id="rId3"/>
    <p:sldMasterId id="2147483700" r:id="rId4"/>
    <p:sldMasterId id="2147483761" r:id="rId5"/>
  </p:sldMasterIdLst>
  <p:sldIdLst>
    <p:sldId id="265" r:id="rId6"/>
    <p:sldId id="257" r:id="rId7"/>
    <p:sldId id="258" r:id="rId8"/>
    <p:sldId id="259" r:id="rId9"/>
    <p:sldId id="260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2208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533160"/>
            <a:ext cx="8229600" cy="459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5720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body"/>
          </p:nvPr>
        </p:nvSpPr>
        <p:spPr>
          <a:xfrm>
            <a:off x="323964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 type="body"/>
          </p:nvPr>
        </p:nvSpPr>
        <p:spPr>
          <a:xfrm>
            <a:off x="602208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ubTitle"/>
          </p:nvPr>
        </p:nvSpPr>
        <p:spPr>
          <a:xfrm>
            <a:off x="457200" y="533160"/>
            <a:ext cx="8229600" cy="459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45720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body"/>
          </p:nvPr>
        </p:nvSpPr>
        <p:spPr>
          <a:xfrm>
            <a:off x="323964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74" name="PlaceHolder 7"/>
          <p:cNvSpPr>
            <a:spLocks noGrp="1"/>
          </p:cNvSpPr>
          <p:nvPr>
            <p:ph type="body"/>
          </p:nvPr>
        </p:nvSpPr>
        <p:spPr>
          <a:xfrm>
            <a:off x="602208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subTitle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ubTitle"/>
          </p:nvPr>
        </p:nvSpPr>
        <p:spPr>
          <a:xfrm>
            <a:off x="457200" y="533160"/>
            <a:ext cx="8229600" cy="459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323964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022080" y="159984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6" name="PlaceHolder 5"/>
          <p:cNvSpPr>
            <a:spLocks noGrp="1"/>
          </p:cNvSpPr>
          <p:nvPr>
            <p:ph type="body"/>
          </p:nvPr>
        </p:nvSpPr>
        <p:spPr>
          <a:xfrm>
            <a:off x="45720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7" name="PlaceHolder 6"/>
          <p:cNvSpPr>
            <a:spLocks noGrp="1"/>
          </p:cNvSpPr>
          <p:nvPr>
            <p:ph type="body"/>
          </p:nvPr>
        </p:nvSpPr>
        <p:spPr>
          <a:xfrm>
            <a:off x="323964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18" name="PlaceHolder 7"/>
          <p:cNvSpPr>
            <a:spLocks noGrp="1"/>
          </p:cNvSpPr>
          <p:nvPr>
            <p:ph type="body"/>
          </p:nvPr>
        </p:nvSpPr>
        <p:spPr>
          <a:xfrm>
            <a:off x="6022080" y="4147200"/>
            <a:ext cx="264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0AAA8D6-ECC7-41B8-BED2-8C9D6FEF9D5E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533160"/>
            <a:ext cx="8229600" cy="459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59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414720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000" b="0" strike="noStrike" spc="-1">
              <a:solidFill>
                <a:srgbClr val="D2533C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599840"/>
            <a:ext cx="40158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4147200"/>
            <a:ext cx="8229600" cy="23259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"/>
          <p:cNvSpPr/>
          <p:nvPr/>
        </p:nvSpPr>
        <p:spPr>
          <a:xfrm>
            <a:off x="0" y="220680"/>
            <a:ext cx="9144000" cy="2286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Rectangle 6"/>
          <p:cNvSpPr/>
          <p:nvPr/>
        </p:nvSpPr>
        <p:spPr>
          <a:xfrm>
            <a:off x="0" y="0"/>
            <a:ext cx="9144000" cy="365040"/>
          </a:xfrm>
          <a:prstGeom prst="rect">
            <a:avLst/>
          </a:prstGeom>
          <a:solidFill>
            <a:srgbClr val="93A2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Straight Connector 8"/>
          <p:cNvSpPr/>
          <p:nvPr/>
        </p:nvSpPr>
        <p:spPr>
          <a:xfrm>
            <a:off x="685800" y="3398760"/>
            <a:ext cx="7848720" cy="1800"/>
          </a:xfrm>
          <a:prstGeom prst="line">
            <a:avLst/>
          </a:prstGeom>
          <a:ln w="19080">
            <a:solidFill>
              <a:srgbClr val="D2533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000" b="0" strike="noStrike" spc="-1">
                <a:solidFill>
                  <a:srgbClr val="D2533C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182520" indent="-18252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Click to edit the outline text format</a:t>
            </a:r>
          </a:p>
          <a:p>
            <a:pPr marL="457200" lvl="1" indent="-18288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Second Outline Level</a:t>
            </a:r>
          </a:p>
          <a:p>
            <a:pPr marL="730080" lvl="2" indent="-182520">
              <a:spcBef>
                <a:spcPts val="598"/>
              </a:spcBef>
              <a:buClr>
                <a:srgbClr val="93A299"/>
              </a:buClr>
              <a:buSzPct val="90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Third Outline Level</a:t>
            </a:r>
          </a:p>
          <a:p>
            <a:pPr marL="1004760" lvl="3" indent="-18252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Fourth Outline Level</a:t>
            </a:r>
          </a:p>
          <a:p>
            <a:pPr marL="1187280" lvl="4" indent="-13644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Fifth Outline Level</a:t>
            </a:r>
          </a:p>
          <a:p>
            <a:pPr marL="1187280" lvl="5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Sixth Outline Level</a:t>
            </a:r>
          </a:p>
          <a:p>
            <a:pPr marL="1187280" lvl="6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Seventh Outline Level</a:t>
            </a:r>
          </a:p>
        </p:txBody>
      </p:sp>
      <p:sp>
        <p:nvSpPr>
          <p:cNvPr id="48" name="PlaceHolder 3"/>
          <p:cNvSpPr>
            <a:spLocks noGrp="1"/>
          </p:cNvSpPr>
          <p:nvPr>
            <p:ph type="dt"/>
          </p:nvPr>
        </p:nvSpPr>
        <p:spPr>
          <a:xfrm>
            <a:off x="456840" y="18720"/>
            <a:ext cx="28954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/>
          </p:nvPr>
        </p:nvSpPr>
        <p:spPr>
          <a:xfrm>
            <a:off x="3429000" y="18720"/>
            <a:ext cx="411480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/>
          </p:nvPr>
        </p:nvSpPr>
        <p:spPr>
          <a:xfrm>
            <a:off x="7619760" y="18720"/>
            <a:ext cx="10666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B5AF400-A38A-41C8-8688-06CCAF8AD272}" type="slidenum">
              <a:rPr lang="en-US" sz="1400" b="1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53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9"/>
          <p:cNvSpPr/>
          <p:nvPr/>
        </p:nvSpPr>
        <p:spPr>
          <a:xfrm>
            <a:off x="0" y="220680"/>
            <a:ext cx="9144000" cy="2286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Rectangle 6"/>
          <p:cNvSpPr/>
          <p:nvPr/>
        </p:nvSpPr>
        <p:spPr>
          <a:xfrm>
            <a:off x="0" y="0"/>
            <a:ext cx="9144000" cy="365040"/>
          </a:xfrm>
          <a:prstGeom prst="rect">
            <a:avLst/>
          </a:prstGeom>
          <a:solidFill>
            <a:srgbClr val="93A2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Straight Connector 8"/>
          <p:cNvSpPr/>
          <p:nvPr/>
        </p:nvSpPr>
        <p:spPr>
          <a:xfrm>
            <a:off x="731880" y="4599000"/>
            <a:ext cx="7848720" cy="1440"/>
          </a:xfrm>
          <a:prstGeom prst="line">
            <a:avLst/>
          </a:prstGeom>
          <a:ln w="19080">
            <a:solidFill>
              <a:srgbClr val="F3F2D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000" b="0" strike="noStrike" spc="-1">
                <a:solidFill>
                  <a:srgbClr val="F3F2DC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182520" indent="-18252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Click to edit the outline text format</a:t>
            </a:r>
          </a:p>
          <a:p>
            <a:pPr marL="457200" lvl="1" indent="-18288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Second Outline Level</a:t>
            </a:r>
          </a:p>
          <a:p>
            <a:pPr marL="730080" lvl="2" indent="-182520">
              <a:spcBef>
                <a:spcPts val="598"/>
              </a:spcBef>
              <a:buClr>
                <a:srgbClr val="93A299"/>
              </a:buClr>
              <a:buSzPct val="90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Third Outline Level</a:t>
            </a:r>
          </a:p>
          <a:p>
            <a:pPr marL="1004760" lvl="3" indent="-18252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Fourth Outline Level</a:t>
            </a:r>
          </a:p>
          <a:p>
            <a:pPr marL="1187280" lvl="4" indent="-13644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Fifth Outline Level</a:t>
            </a:r>
          </a:p>
          <a:p>
            <a:pPr marL="1187280" lvl="5" indent="-136440">
              <a:spcBef>
                <a:spcPts val="598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Sixth Outline Level</a:t>
            </a:r>
          </a:p>
          <a:p>
            <a:pPr marL="1187280" lvl="6" indent="-136440">
              <a:spcBef>
                <a:spcPts val="598"/>
              </a:spcBef>
              <a:buClr>
                <a:srgbClr val="FFFFFF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</a:rPr>
              <a:t>Seventh Outline Level</a:t>
            </a:r>
          </a:p>
        </p:txBody>
      </p:sp>
      <p:sp>
        <p:nvSpPr>
          <p:cNvPr id="92" name="PlaceHolder 3"/>
          <p:cNvSpPr>
            <a:spLocks noGrp="1"/>
          </p:cNvSpPr>
          <p:nvPr>
            <p:ph type="dt"/>
          </p:nvPr>
        </p:nvSpPr>
        <p:spPr>
          <a:xfrm>
            <a:off x="456840" y="18720"/>
            <a:ext cx="28954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ftr"/>
          </p:nvPr>
        </p:nvSpPr>
        <p:spPr>
          <a:xfrm>
            <a:off x="3429000" y="18720"/>
            <a:ext cx="411480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sldNum"/>
          </p:nvPr>
        </p:nvSpPr>
        <p:spPr>
          <a:xfrm>
            <a:off x="7619760" y="18720"/>
            <a:ext cx="10666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9AB910B-D124-4280-A699-1ACA0A392ABC}" type="slidenum">
              <a:rPr lang="en-US" sz="1400" b="1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9"/>
          <p:cNvSpPr/>
          <p:nvPr/>
        </p:nvSpPr>
        <p:spPr>
          <a:xfrm>
            <a:off x="0" y="220680"/>
            <a:ext cx="9144000" cy="2286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Rectangle 6"/>
          <p:cNvSpPr/>
          <p:nvPr/>
        </p:nvSpPr>
        <p:spPr>
          <a:xfrm>
            <a:off x="0" y="0"/>
            <a:ext cx="9144000" cy="365040"/>
          </a:xfrm>
          <a:prstGeom prst="rect">
            <a:avLst/>
          </a:prstGeom>
          <a:solidFill>
            <a:srgbClr val="93A2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Straight Connector 8"/>
          <p:cNvSpPr/>
          <p:nvPr/>
        </p:nvSpPr>
        <p:spPr>
          <a:xfrm flipH="1">
            <a:off x="4572000" y="1692360"/>
            <a:ext cx="1440" cy="4708440"/>
          </a:xfrm>
          <a:prstGeom prst="line">
            <a:avLst/>
          </a:prstGeom>
          <a:ln w="19080">
            <a:solidFill>
              <a:srgbClr val="D2533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000" b="0" strike="noStrike" spc="-1">
                <a:solidFill>
                  <a:srgbClr val="D2533C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182520" indent="-18252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Click to edit the outline text format</a:t>
            </a:r>
          </a:p>
          <a:p>
            <a:pPr marL="457200" lvl="1" indent="-18288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Second Outline Level</a:t>
            </a:r>
          </a:p>
          <a:p>
            <a:pPr marL="730080" lvl="2" indent="-182520">
              <a:spcBef>
                <a:spcPts val="598"/>
              </a:spcBef>
              <a:buClr>
                <a:srgbClr val="93A299"/>
              </a:buClr>
              <a:buSzPct val="90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Third Outline Level</a:t>
            </a:r>
          </a:p>
          <a:p>
            <a:pPr marL="1004760" lvl="3" indent="-18252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Fourth Outline Level</a:t>
            </a:r>
          </a:p>
          <a:p>
            <a:pPr marL="1187280" lvl="4" indent="-13644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Fifth Outline Level</a:t>
            </a:r>
          </a:p>
          <a:p>
            <a:pPr marL="1187280" lvl="5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Sixth Outline Level</a:t>
            </a:r>
          </a:p>
          <a:p>
            <a:pPr marL="1187280" lvl="6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Seventh Outline Level</a:t>
            </a:r>
          </a:p>
        </p:txBody>
      </p:sp>
      <p:sp>
        <p:nvSpPr>
          <p:cNvPr id="136" name="PlaceHolder 3"/>
          <p:cNvSpPr>
            <a:spLocks noGrp="1"/>
          </p:cNvSpPr>
          <p:nvPr>
            <p:ph type="dt"/>
          </p:nvPr>
        </p:nvSpPr>
        <p:spPr>
          <a:xfrm>
            <a:off x="456840" y="18720"/>
            <a:ext cx="28954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ftr"/>
          </p:nvPr>
        </p:nvSpPr>
        <p:spPr>
          <a:xfrm>
            <a:off x="3429000" y="18720"/>
            <a:ext cx="411480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sldNum"/>
          </p:nvPr>
        </p:nvSpPr>
        <p:spPr>
          <a:xfrm>
            <a:off x="7619760" y="18720"/>
            <a:ext cx="10666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8EBCBF5-4BEA-429A-90CD-EF4A8F14D40C}" type="slidenum">
              <a:rPr lang="en-US" sz="1400" b="1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9"/>
          <p:cNvSpPr/>
          <p:nvPr/>
        </p:nvSpPr>
        <p:spPr>
          <a:xfrm>
            <a:off x="0" y="220680"/>
            <a:ext cx="9144000" cy="2286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Rectangle 6"/>
          <p:cNvSpPr/>
          <p:nvPr/>
        </p:nvSpPr>
        <p:spPr>
          <a:xfrm>
            <a:off x="0" y="0"/>
            <a:ext cx="9144000" cy="365040"/>
          </a:xfrm>
          <a:prstGeom prst="rect">
            <a:avLst/>
          </a:prstGeom>
          <a:solidFill>
            <a:srgbClr val="93A29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7" name="Straight Connector 8"/>
          <p:cNvSpPr/>
          <p:nvPr/>
        </p:nvSpPr>
        <p:spPr>
          <a:xfrm flipH="1">
            <a:off x="2774520" y="792000"/>
            <a:ext cx="1800" cy="5578560"/>
          </a:xfrm>
          <a:prstGeom prst="line">
            <a:avLst/>
          </a:prstGeom>
          <a:ln w="19080">
            <a:solidFill>
              <a:srgbClr val="D2533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533160"/>
            <a:ext cx="8229600" cy="9903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000" b="0" strike="noStrike" spc="-1">
                <a:solidFill>
                  <a:srgbClr val="D2533C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599840"/>
            <a:ext cx="8229600" cy="4876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182520" indent="-18252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Click to edit the outline text format</a:t>
            </a:r>
          </a:p>
          <a:p>
            <a:pPr marL="457200" lvl="1" indent="-182880">
              <a:spcBef>
                <a:spcPts val="598"/>
              </a:spcBef>
              <a:buClr>
                <a:srgbClr val="93A299"/>
              </a:buClr>
              <a:buSzPct val="85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Second Outline Level</a:t>
            </a:r>
          </a:p>
          <a:p>
            <a:pPr marL="730080" lvl="2" indent="-182520">
              <a:spcBef>
                <a:spcPts val="598"/>
              </a:spcBef>
              <a:buClr>
                <a:srgbClr val="93A299"/>
              </a:buClr>
              <a:buSzPct val="90000"/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Third Outline Level</a:t>
            </a:r>
          </a:p>
          <a:p>
            <a:pPr marL="1004760" lvl="3" indent="-18252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Fourth Outline Level</a:t>
            </a:r>
          </a:p>
          <a:p>
            <a:pPr marL="1187280" lvl="4" indent="-136440">
              <a:spcBef>
                <a:spcPts val="598"/>
              </a:spcBef>
              <a:buClr>
                <a:srgbClr val="93A299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Fifth Outline Level</a:t>
            </a:r>
          </a:p>
          <a:p>
            <a:pPr marL="1187280" lvl="5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Sixth Outline Level</a:t>
            </a:r>
          </a:p>
          <a:p>
            <a:pPr marL="1187280" lvl="6" indent="-136440">
              <a:spcBef>
                <a:spcPts val="598"/>
              </a:spcBef>
              <a:buClr>
                <a:srgbClr val="292934"/>
              </a:buClr>
              <a:buFont typeface="Arial"/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strike="noStrike" spc="-1">
                <a:solidFill>
                  <a:srgbClr val="292934"/>
                </a:solidFill>
                <a:latin typeface="Arial"/>
              </a:rPr>
              <a:t>Seventh Outline Level</a:t>
            </a:r>
          </a:p>
        </p:txBody>
      </p:sp>
      <p:sp>
        <p:nvSpPr>
          <p:cNvPr id="180" name="PlaceHolder 3"/>
          <p:cNvSpPr>
            <a:spLocks noGrp="1"/>
          </p:cNvSpPr>
          <p:nvPr>
            <p:ph type="dt"/>
          </p:nvPr>
        </p:nvSpPr>
        <p:spPr>
          <a:xfrm>
            <a:off x="456840" y="18720"/>
            <a:ext cx="28954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ftr"/>
          </p:nvPr>
        </p:nvSpPr>
        <p:spPr>
          <a:xfrm>
            <a:off x="3429000" y="18720"/>
            <a:ext cx="411480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sldNum"/>
          </p:nvPr>
        </p:nvSpPr>
        <p:spPr>
          <a:xfrm>
            <a:off x="7619760" y="18720"/>
            <a:ext cx="1066680" cy="32868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1B13C7-50F9-4296-B0B5-76D191675D24}" type="slidenum">
              <a:rPr lang="en-US" sz="1400" b="1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B5AF400-A38A-41C8-8688-06CCAF8AD272}" type="slidenum">
              <a:rPr lang="en-US" sz="1400" b="1" strike="noStrike" spc="-1" smtClean="0">
                <a:solidFill>
                  <a:srgbClr val="FFFFFF"/>
                </a:solid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0" y="1137406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PHÒNG 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GIÁO DỤC – ĐÀO TẠO QUẬN 5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TRƯỜNG TIỂU HỌC TRẦN BÌNH TRỌNG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-32658" y="289354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TUẦN 3</a:t>
            </a:r>
            <a:endParaRPr lang="en-US" sz="4000" b="1" i="1" dirty="0">
              <a:solidFill>
                <a:srgbClr val="7030A0"/>
              </a:solidFill>
              <a:effectLst/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3136" y="2045053"/>
            <a:ext cx="91771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</a:t>
            </a:r>
            <a:endParaRPr lang="en-US" sz="4000" b="1" dirty="0">
              <a:solidFill>
                <a:srgbClr val="FF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412027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TRIỆU VÀ LỚP TRIỆU (TIẾP THEO)</a:t>
            </a:r>
            <a:endParaRPr lang="en-US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563" y="5365750"/>
            <a:ext cx="9088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Phụng</a:t>
            </a:r>
            <a:endParaRPr lang="vi-VN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41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 Box 30"/>
          <p:cNvSpPr/>
          <p:nvPr/>
        </p:nvSpPr>
        <p:spPr>
          <a:xfrm>
            <a:off x="2590920" y="206280"/>
            <a:ext cx="3176640" cy="64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i="1" strike="noStrike" spc="-1">
                <a:solidFill>
                  <a:srgbClr val="C00000"/>
                </a:solidFill>
                <a:latin typeface="Times New Roman"/>
                <a:ea typeface="Times New Roman"/>
              </a:rPr>
              <a:t>Kiểm tra bài cũ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3" name="Text Box 27"/>
          <p:cNvSpPr/>
          <p:nvPr/>
        </p:nvSpPr>
        <p:spPr>
          <a:xfrm>
            <a:off x="154080" y="1677960"/>
            <a:ext cx="9144000" cy="1191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FF"/>
                </a:solidFill>
                <a:latin typeface=".VnTime"/>
              </a:rPr>
              <a:t>	</a:t>
            </a:r>
            <a:r>
              <a:rPr lang="en-US" sz="3600" b="1" strike="noStrike" spc="-1">
                <a:solidFill>
                  <a:srgbClr val="0000FF"/>
                </a:solidFill>
                <a:latin typeface="Times New Roman"/>
                <a:ea typeface="Times New Roman"/>
              </a:rPr>
              <a:t>- Ba trăm hai mươi bảy triệu không nghìn hai trăm năm mươi: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4" name="Text Box 22"/>
          <p:cNvSpPr/>
          <p:nvPr/>
        </p:nvSpPr>
        <p:spPr>
          <a:xfrm>
            <a:off x="152280" y="1008000"/>
            <a:ext cx="5257800" cy="64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C00000"/>
                </a:solidFill>
                <a:latin typeface="Times New Roman"/>
                <a:ea typeface="Times New Roman"/>
              </a:rPr>
              <a:t>* Viết số: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5" name="Text Box 27"/>
          <p:cNvSpPr/>
          <p:nvPr/>
        </p:nvSpPr>
        <p:spPr>
          <a:xfrm>
            <a:off x="0" y="2994120"/>
            <a:ext cx="9144000" cy="1191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FF"/>
                </a:solidFill>
                <a:latin typeface=".VnTime"/>
              </a:rPr>
              <a:t>	</a:t>
            </a:r>
            <a:r>
              <a:rPr lang="en-US" sz="3600" b="1" strike="noStrike" spc="-1">
                <a:solidFill>
                  <a:srgbClr val="0000FF"/>
                </a:solidFill>
                <a:latin typeface="Times New Roman"/>
                <a:ea typeface="Times New Roman"/>
              </a:rPr>
              <a:t>- Hai trăm ba mươi triệu không nghìn hai trăm sáu mươi: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6" name="Text Box 22"/>
          <p:cNvSpPr/>
          <p:nvPr/>
        </p:nvSpPr>
        <p:spPr>
          <a:xfrm>
            <a:off x="152280" y="4292640"/>
            <a:ext cx="5257800" cy="64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C00000"/>
                </a:solidFill>
                <a:latin typeface="Times New Roman"/>
                <a:ea typeface="Times New Roman"/>
              </a:rPr>
              <a:t>* Đọc số: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27" name="Text Box 27"/>
          <p:cNvSpPr/>
          <p:nvPr/>
        </p:nvSpPr>
        <p:spPr>
          <a:xfrm>
            <a:off x="304920" y="5099040"/>
            <a:ext cx="8610480" cy="64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FF"/>
                </a:solidFill>
                <a:latin typeface="Times New Roman"/>
                <a:ea typeface="Times New Roman"/>
              </a:rPr>
              <a:t>183 503  ; 324 430  ;  263 0123 ;  540 071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969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-103,51,51)"/>
                                          </p:val>
                                        </p:tav>
                                        <p:tav tm="50000"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-103,51,51)"/>
                                          </p:val>
                                        </p:tav>
                                        <p:tav tm="50000"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Effect">
                      <p:stCondLst>
                        <p:cond delay="indefinite"/>
                      </p:stCondLst>
                      <p:childTnLst>
                        <p:par>
                          <p:cTn id="11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Effect">
                      <p:stCondLst>
                        <p:cond delay="indefinite"/>
                      </p:stCondLst>
                      <p:childTnLst>
                        <p:par>
                          <p:cTn id="17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Effect">
                      <p:stCondLst>
                        <p:cond delay="indefinite"/>
                      </p:stCondLst>
                      <p:childTnLst>
                        <p:par>
                          <p:cTn id="23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26" dur="8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-103,51,51)"/>
                                          </p:val>
                                        </p:tav>
                                        <p:tav tm="50000"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27" dur="8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-103,51,51)"/>
                                          </p:val>
                                        </p:tav>
                                        <p:tav tm="50000">
                                          <p:val>
                                            <p:strVal val="rgb(-103,-103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Effect">
                      <p:stCondLst>
                        <p:cond delay="indefinite"/>
                      </p:stCondLst>
                      <p:childTnLst>
                        <p:par>
                          <p:cTn id="3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 Box 15"/>
          <p:cNvSpPr/>
          <p:nvPr/>
        </p:nvSpPr>
        <p:spPr>
          <a:xfrm>
            <a:off x="1104840" y="3124080"/>
            <a:ext cx="7696440" cy="615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Text Box 18"/>
          <p:cNvSpPr/>
          <p:nvPr/>
        </p:nvSpPr>
        <p:spPr>
          <a:xfrm>
            <a:off x="800280" y="17640"/>
            <a:ext cx="7543800" cy="139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u="sng" strike="noStrike" spc="-1" dirty="0" err="1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Toán</a:t>
            </a:r>
            <a:endParaRPr lang="en-US" sz="3400" b="0" strike="noStrike" spc="-1" dirty="0">
              <a:solidFill>
                <a:srgbClr val="292934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Triệu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  </a:t>
            </a: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và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lớp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triệu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 (</a:t>
            </a: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tiếp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strike="noStrike" spc="-1" dirty="0" err="1">
                <a:solidFill>
                  <a:srgbClr val="FF0000"/>
                </a:solidFill>
                <a:latin typeface="Times New Roman"/>
                <a:ea typeface="Times New Roman"/>
              </a:rPr>
              <a:t>theo</a:t>
            </a:r>
            <a:r>
              <a:rPr lang="en-US" sz="3400" b="1" strike="noStrike" spc="-1" dirty="0">
                <a:solidFill>
                  <a:srgbClr val="FF0000"/>
                </a:solidFill>
                <a:latin typeface="Times New Roman"/>
                <a:ea typeface="Times New Roman"/>
              </a:rPr>
              <a:t>)</a:t>
            </a:r>
            <a:endParaRPr lang="en-US" sz="3400" b="0" strike="noStrike" spc="-1" dirty="0">
              <a:solidFill>
                <a:srgbClr val="292934"/>
              </a:solidFill>
              <a:latin typeface="Arial"/>
            </a:endParaRPr>
          </a:p>
        </p:txBody>
      </p:sp>
      <p:graphicFrame>
        <p:nvGraphicFramePr>
          <p:cNvPr id="230" name="Table 229"/>
          <p:cNvGraphicFramePr/>
          <p:nvPr/>
        </p:nvGraphicFramePr>
        <p:xfrm>
          <a:off x="343080" y="1523880"/>
          <a:ext cx="8686800" cy="2346480"/>
        </p:xfrm>
        <a:graphic>
          <a:graphicData uri="http://schemas.openxmlformats.org/drawingml/2006/table">
            <a:tbl>
              <a:tblPr/>
              <a:tblGrid>
                <a:gridCol w="965160"/>
                <a:gridCol w="965160"/>
                <a:gridCol w="965160"/>
                <a:gridCol w="965160"/>
                <a:gridCol w="965160"/>
                <a:gridCol w="965160"/>
                <a:gridCol w="965160"/>
                <a:gridCol w="965160"/>
                <a:gridCol w="965520"/>
              </a:tblGrid>
              <a:tr h="49536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 Triệu</a:t>
                      </a:r>
                      <a:endParaRPr lang="en-US" sz="2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 nghìn</a:t>
                      </a:r>
                      <a:endParaRPr lang="en-US" sz="2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 đơn vị</a:t>
                      </a:r>
                      <a:endParaRPr lang="en-US" sz="2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</a:tr>
              <a:tr h="1344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 triệu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 triệu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triệu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 nghìn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 nghìn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nghìn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4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1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đơn vị</a:t>
                      </a:r>
                      <a:endParaRPr lang="en-US" sz="21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506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1" name="Text Box 85"/>
          <p:cNvSpPr/>
          <p:nvPr/>
        </p:nvSpPr>
        <p:spPr>
          <a:xfrm>
            <a:off x="571680" y="327672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3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2" name="Text Box 86"/>
          <p:cNvSpPr/>
          <p:nvPr/>
        </p:nvSpPr>
        <p:spPr>
          <a:xfrm>
            <a:off x="1562040" y="327672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4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3" name="Text Box 87"/>
          <p:cNvSpPr/>
          <p:nvPr/>
        </p:nvSpPr>
        <p:spPr>
          <a:xfrm>
            <a:off x="2552760" y="327672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2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4" name="Text Box 96"/>
          <p:cNvSpPr/>
          <p:nvPr/>
        </p:nvSpPr>
        <p:spPr>
          <a:xfrm>
            <a:off x="593640" y="3838680"/>
            <a:ext cx="66294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i="1" strike="noStrike" spc="-1">
                <a:solidFill>
                  <a:srgbClr val="C00000"/>
                </a:solidFill>
                <a:latin typeface="Times New Roman"/>
                <a:ea typeface="Times New Roman"/>
              </a:rPr>
              <a:t>Viết số: </a:t>
            </a: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342 157 413    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5" name="Text Box 97"/>
          <p:cNvSpPr/>
          <p:nvPr/>
        </p:nvSpPr>
        <p:spPr>
          <a:xfrm>
            <a:off x="152280" y="4487760"/>
            <a:ext cx="8839440" cy="1129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i="1" strike="noStrike" spc="-1">
                <a:solidFill>
                  <a:srgbClr val="C00000"/>
                </a:solidFill>
                <a:latin typeface="Arial"/>
              </a:rPr>
              <a:t>Đọc số</a:t>
            </a:r>
            <a:r>
              <a:rPr lang="en-US" sz="3400" b="1" i="1" strike="noStrike" spc="-1">
                <a:solidFill>
                  <a:srgbClr val="C00000"/>
                </a:solidFill>
                <a:latin typeface="Times New Roman"/>
                <a:ea typeface="Times New Roman"/>
              </a:rPr>
              <a:t>: </a:t>
            </a:r>
            <a:r>
              <a:rPr lang="en-US" sz="34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Ba trăm bốn mươi hai triệu một trăm năm mươi bảy nghìn bốn trăm mười ba.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36" name="Line 104"/>
          <p:cNvSpPr/>
          <p:nvPr/>
        </p:nvSpPr>
        <p:spPr>
          <a:xfrm>
            <a:off x="2247840" y="4343400"/>
            <a:ext cx="533520" cy="0"/>
          </a:xfrm>
          <a:prstGeom prst="line">
            <a:avLst/>
          </a:prstGeom>
          <a:ln w="28440">
            <a:solidFill>
              <a:srgbClr val="0000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Line 105"/>
          <p:cNvSpPr/>
          <p:nvPr/>
        </p:nvSpPr>
        <p:spPr>
          <a:xfrm>
            <a:off x="2968560" y="4343400"/>
            <a:ext cx="533520" cy="0"/>
          </a:xfrm>
          <a:prstGeom prst="line">
            <a:avLst/>
          </a:prstGeom>
          <a:ln w="28440">
            <a:solidFill>
              <a:srgbClr val="0000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Line 106"/>
          <p:cNvSpPr/>
          <p:nvPr/>
        </p:nvSpPr>
        <p:spPr>
          <a:xfrm>
            <a:off x="3657600" y="4343400"/>
            <a:ext cx="533520" cy="0"/>
          </a:xfrm>
          <a:prstGeom prst="line">
            <a:avLst/>
          </a:prstGeom>
          <a:ln w="28440">
            <a:solidFill>
              <a:srgbClr val="0000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Text Box 87"/>
          <p:cNvSpPr/>
          <p:nvPr/>
        </p:nvSpPr>
        <p:spPr>
          <a:xfrm>
            <a:off x="3467160" y="326880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1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0" name="Text Box 87"/>
          <p:cNvSpPr/>
          <p:nvPr/>
        </p:nvSpPr>
        <p:spPr>
          <a:xfrm>
            <a:off x="4419720" y="327672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5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1" name="Text Box 87"/>
          <p:cNvSpPr/>
          <p:nvPr/>
        </p:nvSpPr>
        <p:spPr>
          <a:xfrm>
            <a:off x="5372280" y="326880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7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2" name="Text Box 86"/>
          <p:cNvSpPr/>
          <p:nvPr/>
        </p:nvSpPr>
        <p:spPr>
          <a:xfrm>
            <a:off x="6362640" y="325908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4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3" name="Text Box 85"/>
          <p:cNvSpPr/>
          <p:nvPr/>
        </p:nvSpPr>
        <p:spPr>
          <a:xfrm>
            <a:off x="8344080" y="325908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3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4" name="Text Box 87"/>
          <p:cNvSpPr/>
          <p:nvPr/>
        </p:nvSpPr>
        <p:spPr>
          <a:xfrm>
            <a:off x="7353360" y="3259080"/>
            <a:ext cx="457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7030A0"/>
                </a:solidFill>
                <a:latin typeface="Times New Roman"/>
                <a:ea typeface="Times New Roman"/>
              </a:rPr>
              <a:t>1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Effect">
                      <p:stCondLst>
                        <p:cond delay="indefinite"/>
                      </p:stCondLst>
                      <p:childTnLst>
                        <p:par>
                          <p:cTn id="1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Effect">
                      <p:stCondLst>
                        <p:cond delay="indefinite"/>
                      </p:stCondLst>
                      <p:childTnLst>
                        <p:par>
                          <p:cTn id="2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Effect">
                      <p:stCondLst>
                        <p:cond delay="indefinite"/>
                      </p:stCondLst>
                      <p:childTnLst>
                        <p:par>
                          <p:cTn id="3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Effect">
                      <p:stCondLst>
                        <p:cond delay="indefinite"/>
                      </p:stCondLst>
                      <p:childTnLst>
                        <p:par>
                          <p:cTn id="4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2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Effect">
                      <p:stCondLst>
                        <p:cond delay="indefinite"/>
                      </p:stCondLst>
                      <p:childTnLst>
                        <p:par>
                          <p:cTn id="5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Effect">
                      <p:stCondLst>
                        <p:cond delay="indefinite"/>
                      </p:stCondLst>
                      <p:childTnLst>
                        <p:par>
                          <p:cTn id="5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6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Effect">
                      <p:stCondLst>
                        <p:cond delay="indefinite"/>
                      </p:stCondLst>
                      <p:childTnLst>
                        <p:par>
                          <p:cTn id="6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6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Effect">
                      <p:stCondLst>
                        <p:cond delay="indefinite"/>
                      </p:stCondLst>
                      <p:childTnLst>
                        <p:par>
                          <p:cTn id="6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Effect">
                      <p:stCondLst>
                        <p:cond delay="indefinite"/>
                      </p:stCondLst>
                      <p:childTnLst>
                        <p:par>
                          <p:cTn id="7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Effect">
                      <p:stCondLst>
                        <p:cond delay="indefinite"/>
                      </p:stCondLst>
                      <p:childTnLst>
                        <p:par>
                          <p:cTn id="79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 Box 12"/>
          <p:cNvSpPr/>
          <p:nvPr/>
        </p:nvSpPr>
        <p:spPr>
          <a:xfrm>
            <a:off x="990720" y="3124080"/>
            <a:ext cx="7696080" cy="646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AutoShape 59"/>
          <p:cNvSpPr/>
          <p:nvPr/>
        </p:nvSpPr>
        <p:spPr>
          <a:xfrm>
            <a:off x="723960" y="1733400"/>
            <a:ext cx="7238880" cy="1219320"/>
          </a:xfrm>
          <a:prstGeom prst="cloudCallout">
            <a:avLst>
              <a:gd name="adj1" fmla="val -21513"/>
              <a:gd name="adj2" fmla="val 77995"/>
            </a:avLst>
          </a:prstGeom>
          <a:solidFill>
            <a:srgbClr val="FF0000"/>
          </a:solidFill>
          <a:ln w="28440">
            <a:solidFill>
              <a:srgbClr val="0000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0" strike="noStrike" spc="-1">
                <a:solidFill>
                  <a:srgbClr val="FFFF00"/>
                </a:solidFill>
                <a:latin typeface="Times New Roman"/>
                <a:ea typeface="Times New Roman"/>
              </a:rPr>
              <a:t>Thi đọc nhanh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7" name="Text Box 60"/>
          <p:cNvSpPr/>
          <p:nvPr/>
        </p:nvSpPr>
        <p:spPr>
          <a:xfrm>
            <a:off x="1447920" y="3475080"/>
            <a:ext cx="2590560" cy="1191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123 456 201   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8" name="Text Box 69"/>
          <p:cNvSpPr/>
          <p:nvPr/>
        </p:nvSpPr>
        <p:spPr>
          <a:xfrm>
            <a:off x="1447920" y="4316400"/>
            <a:ext cx="2590560" cy="1191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389 603 479   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49" name="Text Box 70"/>
          <p:cNvSpPr/>
          <p:nvPr/>
        </p:nvSpPr>
        <p:spPr>
          <a:xfrm>
            <a:off x="1447920" y="5157720"/>
            <a:ext cx="2590560" cy="642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248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78 954 300    </a:t>
            </a:r>
            <a:endParaRPr lang="en-US" sz="3600" b="0" strike="noStrike" spc="-1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 additive="repl">
                                        <p:cTn id="1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 Box 12"/>
          <p:cNvSpPr/>
          <p:nvPr/>
        </p:nvSpPr>
        <p:spPr>
          <a:xfrm>
            <a:off x="990720" y="3124080"/>
            <a:ext cx="7696080" cy="579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52" name="Table 251"/>
          <p:cNvGraphicFramePr/>
          <p:nvPr/>
        </p:nvGraphicFramePr>
        <p:xfrm>
          <a:off x="228600" y="2209680"/>
          <a:ext cx="8686800" cy="4353600"/>
        </p:xfrm>
        <a:graphic>
          <a:graphicData uri="http://schemas.openxmlformats.org/drawingml/2006/table">
            <a:tbl>
              <a:tblPr/>
              <a:tblGrid>
                <a:gridCol w="723960"/>
                <a:gridCol w="738000"/>
                <a:gridCol w="752760"/>
                <a:gridCol w="901440"/>
                <a:gridCol w="763560"/>
                <a:gridCol w="789120"/>
                <a:gridCol w="727200"/>
                <a:gridCol w="738000"/>
                <a:gridCol w="723960"/>
                <a:gridCol w="1828800"/>
              </a:tblGrid>
              <a:tr h="50184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</a:t>
                      </a:r>
                      <a:r>
                        <a:rPr lang="en-US" sz="2400" b="1" strike="noStrike" spc="-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="1" strike="noStrike" spc="-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Triệu</a:t>
                      </a:r>
                      <a:endParaRPr lang="en-US" sz="2400" b="0" strike="noStrike" spc="-1" dirty="0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 nghìn</a:t>
                      </a:r>
                      <a:endParaRPr lang="en-US" sz="2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8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4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Lớp đơn vị</a:t>
                      </a:r>
                      <a:endParaRPr lang="en-US" sz="2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75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700" b="1" strike="noStrike" spc="-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Viết số</a:t>
                      </a:r>
                      <a:endParaRPr lang="en-US" sz="27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1368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1149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 triệu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 triệu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</a:t>
                      </a:r>
                      <a:r>
                        <a:rPr lang="en-US" sz="1400" b="1" strike="noStrike" spc="-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strike="noStrike" spc="-1" dirty="0" err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triệu</a:t>
                      </a:r>
                      <a:endParaRPr lang="en-US" sz="1400" b="0" strike="noStrike" spc="-1" dirty="0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 nghìn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 nghìn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nghìn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trăm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chục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49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1400" b="1" strike="noStrike" spc="-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</a:rPr>
                        <a:t>Hàng đơn vị</a:t>
                      </a:r>
                      <a:endParaRPr lang="en-US" sz="14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892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42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413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4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41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5760">
                      <a:solidFill>
                        <a:srgbClr val="292934"/>
                      </a:solidFill>
                    </a:lnB>
                    <a:noFill/>
                  </a:tcPr>
                </a:tc>
              </a:tr>
              <a:tr h="44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1368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en-US" sz="2300" b="1" strike="noStrike" spc="-1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en-US" sz="2300" b="0" strike="noStrike" spc="-1">
                        <a:solidFill>
                          <a:srgbClr val="292934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576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5760">
                      <a:solidFill>
                        <a:srgbClr val="292934"/>
                      </a:solidFill>
                    </a:lnL>
                    <a:lnR w="13680">
                      <a:solidFill>
                        <a:srgbClr val="292934"/>
                      </a:solidFill>
                    </a:lnR>
                    <a:lnT w="5760">
                      <a:solidFill>
                        <a:srgbClr val="292934"/>
                      </a:solidFill>
                    </a:lnT>
                    <a:lnB w="13680">
                      <a:solidFill>
                        <a:srgbClr val="292934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3" name="Text Box 178"/>
          <p:cNvSpPr/>
          <p:nvPr/>
        </p:nvSpPr>
        <p:spPr>
          <a:xfrm>
            <a:off x="3200160" y="1054080"/>
            <a:ext cx="5867640" cy="64851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749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Bài</a:t>
            </a:r>
            <a:r>
              <a:rPr lang="en-US" sz="36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strike="noStrike" spc="-1" dirty="0" smtClean="0">
                <a:solidFill>
                  <a:srgbClr val="C00000"/>
                </a:solidFill>
                <a:latin typeface="Times New Roman"/>
                <a:ea typeface="Times New Roman"/>
              </a:rPr>
              <a:t>1: </a:t>
            </a:r>
            <a:r>
              <a:rPr lang="en-US" sz="3600" b="1" i="1" strike="noStrike" spc="-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Viết</a:t>
            </a:r>
            <a:r>
              <a:rPr lang="en-US" sz="3600" b="1" i="1" strike="noStrike" spc="-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i="1" strike="noStrike" spc="-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số</a:t>
            </a:r>
            <a:endParaRPr lang="en-US" sz="36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4" name="Text Box 237"/>
          <p:cNvSpPr/>
          <p:nvPr/>
        </p:nvSpPr>
        <p:spPr>
          <a:xfrm>
            <a:off x="7238880" y="3809880"/>
            <a:ext cx="198144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32 000 000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5" name="Text Box 239"/>
          <p:cNvSpPr/>
          <p:nvPr/>
        </p:nvSpPr>
        <p:spPr>
          <a:xfrm>
            <a:off x="7238880" y="4267080"/>
            <a:ext cx="198144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32 516 000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6" name="Text Box 240"/>
          <p:cNvSpPr/>
          <p:nvPr/>
        </p:nvSpPr>
        <p:spPr>
          <a:xfrm>
            <a:off x="7238880" y="4724280"/>
            <a:ext cx="198144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32 516 497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7" name="Text Box 241"/>
          <p:cNvSpPr/>
          <p:nvPr/>
        </p:nvSpPr>
        <p:spPr>
          <a:xfrm>
            <a:off x="7086600" y="5181480"/>
            <a:ext cx="198108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834 291 712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8" name="Text Box 242"/>
          <p:cNvSpPr/>
          <p:nvPr/>
        </p:nvSpPr>
        <p:spPr>
          <a:xfrm>
            <a:off x="7086600" y="5638680"/>
            <a:ext cx="198108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300 209 037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59" name="Text Box 243"/>
          <p:cNvSpPr/>
          <p:nvPr/>
        </p:nvSpPr>
        <p:spPr>
          <a:xfrm>
            <a:off x="7086600" y="6095880"/>
            <a:ext cx="1981080" cy="459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strike="noStrike" spc="-1">
                <a:solidFill>
                  <a:srgbClr val="FF0000"/>
                </a:solidFill>
                <a:latin typeface="Arial"/>
              </a:rPr>
              <a:t>500 209 037</a:t>
            </a:r>
            <a:endParaRPr lang="en-US" sz="2400" b="0" strike="noStrike" spc="-1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Effect">
                      <p:stCondLst>
                        <p:cond delay="indefinite"/>
                      </p:stCondLst>
                      <p:childTnLst>
                        <p:par>
                          <p:cTn id="1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Effect">
                      <p:stCondLst>
                        <p:cond delay="indefinite"/>
                      </p:stCondLst>
                      <p:childTnLst>
                        <p:par>
                          <p:cTn id="2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Effect">
                      <p:stCondLst>
                        <p:cond delay="indefinite"/>
                      </p:stCondLst>
                      <p:childTnLst>
                        <p:par>
                          <p:cTn id="3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Effect">
                      <p:stCondLst>
                        <p:cond delay="indefinite"/>
                      </p:stCondLst>
                      <p:childTnLst>
                        <p:par>
                          <p:cTn id="35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 Box 12"/>
          <p:cNvSpPr/>
          <p:nvPr/>
        </p:nvSpPr>
        <p:spPr>
          <a:xfrm>
            <a:off x="990720" y="3124080"/>
            <a:ext cx="7696080" cy="615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Text Box 17"/>
          <p:cNvSpPr/>
          <p:nvPr/>
        </p:nvSpPr>
        <p:spPr>
          <a:xfrm>
            <a:off x="479520" y="1353960"/>
            <a:ext cx="8381880" cy="5019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4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7 312 836 ; Bảy triệu ba trăm mười hai nghìn tám trăm ba mươi sáu.</a:t>
            </a:r>
            <a:endParaRPr lang="en-US" sz="4000" b="0" strike="noStrike" spc="-1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 57 602 511; </a:t>
            </a:r>
            <a:endParaRPr lang="en-US" sz="4000" b="0" strike="noStrike" spc="-1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351 600 307; </a:t>
            </a:r>
            <a:endParaRPr lang="en-US" sz="4000" b="0" strike="noStrike" spc="-1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900 370 200; </a:t>
            </a:r>
            <a:endParaRPr lang="en-US" sz="4000" b="0" strike="noStrike" spc="-1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97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400 070 192; </a:t>
            </a:r>
            <a:endParaRPr lang="en-US" sz="40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2" name="Text Box 19"/>
          <p:cNvSpPr/>
          <p:nvPr/>
        </p:nvSpPr>
        <p:spPr>
          <a:xfrm>
            <a:off x="1524120" y="457200"/>
            <a:ext cx="5867280" cy="61773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Bài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smtClean="0">
                <a:solidFill>
                  <a:srgbClr val="C00000"/>
                </a:solidFill>
                <a:latin typeface="Times New Roman"/>
                <a:ea typeface="Times New Roman"/>
              </a:rPr>
              <a:t>2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: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Đọc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các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số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sau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  <a:endParaRPr lang="en-US" sz="3400" b="0" strike="noStrike" spc="-1" dirty="0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 Box 12"/>
          <p:cNvSpPr/>
          <p:nvPr/>
        </p:nvSpPr>
        <p:spPr>
          <a:xfrm>
            <a:off x="990720" y="3124080"/>
            <a:ext cx="7696080" cy="615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Text Box 15"/>
          <p:cNvSpPr/>
          <p:nvPr/>
        </p:nvSpPr>
        <p:spPr>
          <a:xfrm>
            <a:off x="190440" y="1852560"/>
            <a:ext cx="8915400" cy="1129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000099"/>
                </a:solidFill>
                <a:latin typeface=".VnTime"/>
              </a:rPr>
              <a:t> </a:t>
            </a:r>
            <a:r>
              <a:rPr lang="en-US" sz="34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a) Mười triệu hai trăm năm mươi nghìn hai trăm bốn mươi;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5" name="Text Box 16"/>
          <p:cNvSpPr/>
          <p:nvPr/>
        </p:nvSpPr>
        <p:spPr>
          <a:xfrm>
            <a:off x="2209560" y="1190520"/>
            <a:ext cx="58676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Bài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3;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Viết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các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số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en-US" sz="3400" b="1" i="1" strike="noStrike" spc="-1" dirty="0" err="1">
                <a:solidFill>
                  <a:srgbClr val="C00000"/>
                </a:solidFill>
                <a:latin typeface="Times New Roman"/>
                <a:ea typeface="Times New Roman"/>
              </a:rPr>
              <a:t>sau</a:t>
            </a:r>
            <a:r>
              <a:rPr lang="en-US" sz="3400" b="1" i="1" strike="noStrike" spc="-1" dirty="0">
                <a:solidFill>
                  <a:srgbClr val="C00000"/>
                </a:solidFill>
                <a:latin typeface="Times New Roman"/>
                <a:ea typeface="Times New Roman"/>
              </a:rPr>
              <a:t>. </a:t>
            </a:r>
            <a:endParaRPr lang="en-US" sz="3400" b="0" strike="noStrike" spc="-1" dirty="0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6" name="Text Box 17"/>
          <p:cNvSpPr/>
          <p:nvPr/>
        </p:nvSpPr>
        <p:spPr>
          <a:xfrm>
            <a:off x="85680" y="2862360"/>
            <a:ext cx="8610480" cy="1129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000099"/>
                </a:solidFill>
                <a:latin typeface=".VnTime"/>
              </a:rPr>
              <a:t> </a:t>
            </a:r>
            <a:r>
              <a:rPr lang="en-US" sz="34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b) Hai trăm năm mươi ba triệu năm trăm sáu mươi bốn nghìn tám trăm tám mươi tám.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7" name="Text Box 18"/>
          <p:cNvSpPr/>
          <p:nvPr/>
        </p:nvSpPr>
        <p:spPr>
          <a:xfrm>
            <a:off x="380880" y="4219560"/>
            <a:ext cx="8915400" cy="1129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c) Bốn trăm triệu không trăm ba mươi sáu nghìn một trăm linh năm.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8" name="Text Box 19"/>
          <p:cNvSpPr/>
          <p:nvPr/>
        </p:nvSpPr>
        <p:spPr>
          <a:xfrm>
            <a:off x="304920" y="5530680"/>
            <a:ext cx="89154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000099"/>
                </a:solidFill>
                <a:latin typeface=".VnTime"/>
              </a:rPr>
              <a:t> </a:t>
            </a:r>
            <a:r>
              <a:rPr lang="en-US" sz="3400" b="1" strike="noStrike" spc="-1">
                <a:solidFill>
                  <a:srgbClr val="000099"/>
                </a:solidFill>
                <a:latin typeface="Times New Roman"/>
                <a:ea typeface="Times New Roman"/>
              </a:rPr>
              <a:t>d) Bảy trăm triệu hai trăm ba mươi mốt.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69" name="Text Box 21"/>
          <p:cNvSpPr/>
          <p:nvPr/>
        </p:nvSpPr>
        <p:spPr>
          <a:xfrm>
            <a:off x="3236760" y="2384280"/>
            <a:ext cx="25146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FF0000"/>
                </a:solidFill>
                <a:latin typeface=".VnTime"/>
              </a:rPr>
              <a:t>10 250 240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0" name="Text Box 22"/>
          <p:cNvSpPr/>
          <p:nvPr/>
        </p:nvSpPr>
        <p:spPr>
          <a:xfrm>
            <a:off x="2895480" y="3854520"/>
            <a:ext cx="304812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FF0000"/>
                </a:solidFill>
                <a:latin typeface=".VnTime"/>
              </a:rPr>
              <a:t>253 564 888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1" name="Text Box 23"/>
          <p:cNvSpPr/>
          <p:nvPr/>
        </p:nvSpPr>
        <p:spPr>
          <a:xfrm>
            <a:off x="5275440" y="4743360"/>
            <a:ext cx="32018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FF0000"/>
                </a:solidFill>
                <a:latin typeface=".VnTime"/>
              </a:rPr>
              <a:t>400 036 105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sp>
        <p:nvSpPr>
          <p:cNvPr id="272" name="Text Box 24"/>
          <p:cNvSpPr/>
          <p:nvPr/>
        </p:nvSpPr>
        <p:spPr>
          <a:xfrm>
            <a:off x="2895480" y="6095880"/>
            <a:ext cx="304812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212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400" b="1" strike="noStrike" spc="-1">
                <a:solidFill>
                  <a:srgbClr val="FF0000"/>
                </a:solidFill>
                <a:latin typeface=".VnTime"/>
              </a:rPr>
              <a:t>700 000 231</a:t>
            </a:r>
            <a:endParaRPr lang="en-US" sz="3400" b="0" strike="noStrike" spc="-1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" y="50968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31936" cy="777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2123728" y="1844824"/>
            <a:ext cx="5715001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6607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384</Words>
  <Application>Microsoft Office PowerPoint</Application>
  <PresentationFormat>On-screen Show (4:3)</PresentationFormat>
  <Paragraphs>130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Office Theme</vt:lpstr>
      <vt:lpstr>Office Theme</vt:lpstr>
      <vt:lpstr>Office Theme</vt:lpstr>
      <vt:lpstr>Office Theme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Tuan Ngoc Computer</dc:creator>
  <dc:description/>
  <cp:lastModifiedBy>Admin</cp:lastModifiedBy>
  <cp:revision>75</cp:revision>
  <dcterms:created xsi:type="dcterms:W3CDTF">2010-04-21T04:23:11Z</dcterms:created>
  <dcterms:modified xsi:type="dcterms:W3CDTF">2021-08-13T06:21:01Z</dcterms:modified>
  <dc:language>en-US</dc:language>
</cp:coreProperties>
</file>